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61a6edd0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161a6edd0a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6e91fe2c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6e91fe2c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61a6edd0a_1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61a6edd0a_1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6e91fe2c1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6e91fe2c1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436175" y="231000"/>
            <a:ext cx="8271600" cy="4681500"/>
          </a:xfrm>
          <a:prstGeom prst="rect">
            <a:avLst/>
          </a:prstGeom>
          <a:solidFill>
            <a:srgbClr val="FFFFFF">
              <a:alpha val="6886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36175" y="231000"/>
            <a:ext cx="8271600" cy="552600"/>
          </a:xfrm>
          <a:prstGeom prst="rect">
            <a:avLst/>
          </a:prstGeom>
          <a:solidFill>
            <a:srgbClr val="000000">
              <a:alpha val="68860"/>
            </a:srgbClr>
          </a:solidFill>
          <a:ln w="9525" cap="flat" cmpd="sng">
            <a:solidFill>
              <a:srgbClr val="0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 sz="21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Дан розе мајица</a:t>
            </a:r>
            <a:endParaRPr sz="21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467575" y="813600"/>
            <a:ext cx="8271600" cy="40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1600" i="1">
                <a:latin typeface="Montserrat"/>
                <a:ea typeface="Montserrat"/>
                <a:cs typeface="Montserrat"/>
                <a:sym typeface="Montserrat"/>
              </a:rPr>
              <a:t>Међународни дан борбе против вршњачког насиља </a:t>
            </a:r>
            <a:r>
              <a:rPr lang="sr" sz="1600">
                <a:latin typeface="Montserrat"/>
                <a:ea typeface="Montserrat"/>
                <a:cs typeface="Montserrat"/>
                <a:sym typeface="Montserrat"/>
              </a:rPr>
              <a:t>или познатије као </a:t>
            </a:r>
            <a:r>
              <a:rPr lang="sr" sz="1600" i="1">
                <a:latin typeface="Montserrat"/>
                <a:ea typeface="Montserrat"/>
                <a:cs typeface="Montserrat"/>
                <a:sym typeface="Montserrat"/>
              </a:rPr>
              <a:t>Дан розе мајица </a:t>
            </a:r>
            <a:r>
              <a:rPr lang="sr" sz="1600">
                <a:latin typeface="Montserrat"/>
                <a:ea typeface="Montserrat"/>
                <a:cs typeface="Montserrat"/>
                <a:sym typeface="Montserrat"/>
              </a:rPr>
              <a:t>се обележава сваке последње среде у фебруару.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500" y="1981049"/>
            <a:ext cx="3823775" cy="21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0825" y="1981050"/>
            <a:ext cx="3823775" cy="214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84475" y="68550"/>
            <a:ext cx="8954700" cy="4980300"/>
          </a:xfrm>
          <a:prstGeom prst="rect">
            <a:avLst/>
          </a:prstGeom>
          <a:solidFill>
            <a:srgbClr val="FFFFFF">
              <a:alpha val="6886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" sz="17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Прича о Дану розе мајица</a:t>
            </a:r>
            <a:endParaRPr sz="17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1600" i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2007. године група активиста у једној канадској провинцији покренула је иницијативу након што је ученик Чарлс МекНил дошао у школу са розе мајицом и због те мајице га је претукла група вршњака, а претрпео је ругање и вербално насиље. Чарлс је розе мајицу обукао у знак подршке мајци оболелој од канцера.. У знак подршке, другари су дошли у школу обучени у розе мајице.</a:t>
            </a: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i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6075" y="1918950"/>
            <a:ext cx="5173350" cy="314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436175" y="231000"/>
            <a:ext cx="8271600" cy="4681500"/>
          </a:xfrm>
          <a:prstGeom prst="rect">
            <a:avLst/>
          </a:prstGeom>
          <a:solidFill>
            <a:srgbClr val="FFFFFF">
              <a:alpha val="6886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36200" y="231000"/>
            <a:ext cx="8271600" cy="46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1700" b="1" dirty="0">
                <a:latin typeface="Montserrat"/>
                <a:ea typeface="Montserrat"/>
                <a:cs typeface="Montserrat"/>
                <a:sym typeface="Montserrat"/>
              </a:rPr>
              <a:t>Прича о Дану розе </a:t>
            </a:r>
            <a:r>
              <a:rPr lang="sr" sz="1700" b="1" dirty="0" smtClean="0">
                <a:latin typeface="Montserrat"/>
                <a:ea typeface="Montserrat"/>
                <a:cs typeface="Montserrat"/>
                <a:sym typeface="Montserrat"/>
              </a:rPr>
              <a:t>мајица</a:t>
            </a:r>
            <a:endParaRPr lang="sr-Cyrl-RS" sz="1700" b="1" dirty="0" smtClean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Cyrl-RS" sz="1600" i="1" dirty="0" smtClean="0">
                <a:latin typeface="Montserrat"/>
                <a:ea typeface="Montserrat"/>
                <a:cs typeface="Montserrat"/>
                <a:sym typeface="Montserrat"/>
              </a:rPr>
              <a:t>Последњих година у школама широм Србије овај дан се обележава на пригодан начин и већина активности усмерена је на то да допринесе борби против вршњачког насиља и укаже на лепоту различитости. </a:t>
            </a:r>
            <a:endParaRPr sz="1600" i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/>
          <p:nvPr/>
        </p:nvSpPr>
        <p:spPr>
          <a:xfrm>
            <a:off x="436175" y="231000"/>
            <a:ext cx="8271600" cy="4681500"/>
          </a:xfrm>
          <a:prstGeom prst="rect">
            <a:avLst/>
          </a:prstGeom>
          <a:solidFill>
            <a:srgbClr val="FFFFFF">
              <a:alpha val="6886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36175" y="231000"/>
            <a:ext cx="8271600" cy="4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100" b="1" i="1">
                <a:latin typeface="Montserrat"/>
                <a:ea typeface="Montserrat"/>
                <a:cs typeface="Montserrat"/>
                <a:sym typeface="Montserrat"/>
              </a:rPr>
              <a:t>Поука ове приче:</a:t>
            </a:r>
            <a:endParaRPr sz="2100" b="1" i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 i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000">
                <a:latin typeface="Montserrat"/>
                <a:ea typeface="Montserrat"/>
                <a:cs typeface="Montserrat"/>
                <a:sym typeface="Montserrat"/>
              </a:rPr>
              <a:t>Не смемо осуђивати друге људе због тога како се облаче и пре него што било шта кажемо треба да знамо целу причу, али без обзира на причу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2100">
                <a:latin typeface="Montserrat"/>
                <a:ea typeface="Montserrat"/>
                <a:cs typeface="Montserrat"/>
                <a:sym typeface="Montserrat"/>
              </a:rPr>
              <a:t>                   </a:t>
            </a:r>
            <a:r>
              <a:rPr lang="sr" sz="2400">
                <a:latin typeface="Montserrat"/>
                <a:ea typeface="Montserrat"/>
                <a:cs typeface="Montserrat"/>
                <a:sym typeface="Montserrat"/>
              </a:rPr>
              <a:t>НАСИЉЕ НИКАДА НИЈЕ РЕШЕЊЕ!</a:t>
            </a:r>
            <a:endParaRPr sz="2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/>
          <p:nvPr/>
        </p:nvSpPr>
        <p:spPr>
          <a:xfrm>
            <a:off x="436175" y="231000"/>
            <a:ext cx="8271600" cy="4681500"/>
          </a:xfrm>
          <a:prstGeom prst="rect">
            <a:avLst/>
          </a:prstGeom>
          <a:solidFill>
            <a:srgbClr val="FFFFFF">
              <a:alpha val="6886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436175" y="231000"/>
            <a:ext cx="8271600" cy="45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" sz="4200" b="1" i="1">
                <a:latin typeface="Montserrat"/>
                <a:ea typeface="Montserrat"/>
                <a:cs typeface="Montserrat"/>
                <a:sym typeface="Montserrat"/>
              </a:rPr>
              <a:t>ХВАЛА НА ПАЖЊИ</a:t>
            </a:r>
            <a:endParaRPr sz="3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4950" y="1058425"/>
            <a:ext cx="3854076" cy="38540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6627675" y="3913550"/>
            <a:ext cx="1989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Радили: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Страхиња Ђорђевић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"/>
              <a:t>и Душан Филиповић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